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70" r:id="rId5"/>
    <p:sldMasterId id="2147483681" r:id="rId6"/>
    <p:sldMasterId id="2147483692" r:id="rId7"/>
  </p:sldMasterIdLst>
  <p:notesMasterIdLst>
    <p:notesMasterId r:id="rId9"/>
  </p:notesMasterIdLst>
  <p:sldIdLst>
    <p:sldId id="483" r:id="rId8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606030504020204" pitchFamily="34" charset="0"/>
      <p:regular r:id="rId14"/>
      <p:bold r:id="rId15"/>
      <p:italic r:id="rId16"/>
      <p:boldItalic r:id="rId17"/>
    </p:embeddedFont>
    <p:embeddedFont>
      <p:font typeface="Open Sans Light" panose="020B030603050402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768" userDrawn="1">
          <p15:clr>
            <a:srgbClr val="A4A3A4"/>
          </p15:clr>
        </p15:guide>
        <p15:guide id="12" pos="6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sett, Cori" initials="BC" lastIdx="151" clrIdx="0"/>
  <p:cmAuthor id="2" name="adrian apodaca" initials="aa" lastIdx="5" clrIdx="1"/>
  <p:cmAuthor id="3" name="greg coll" initials="gc" lastIdx="5" clrIdx="2">
    <p:extLst>
      <p:ext uri="{19B8F6BF-5375-455C-9EA6-DF929625EA0E}">
        <p15:presenceInfo xmlns:p15="http://schemas.microsoft.com/office/powerpoint/2012/main" userId="df97e58f0adccbd2" providerId="Windows Live"/>
      </p:ext>
    </p:extLst>
  </p:cmAuthor>
  <p:cmAuthor id="4" name="Hughes, Catherine (Contractor)" initials="H(" lastIdx="3" clrIdx="3">
    <p:extLst>
      <p:ext uri="{19B8F6BF-5375-455C-9EA6-DF929625EA0E}">
        <p15:presenceInfo xmlns:p15="http://schemas.microsoft.com/office/powerpoint/2012/main" userId="S::7327633403@nsf.gov::63e037ed-f314-4299-b46e-d2a6ecc4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7E"/>
    <a:srgbClr val="D3B34E"/>
    <a:srgbClr val="F0F0F0"/>
    <a:srgbClr val="002554"/>
    <a:srgbClr val="B0A6D0"/>
    <a:srgbClr val="4EC3E0"/>
    <a:srgbClr val="002454"/>
    <a:srgbClr val="473B70"/>
    <a:srgbClr val="00758D"/>
    <a:srgbClr val="A6C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/>
    <p:restoredTop sz="94651"/>
  </p:normalViewPr>
  <p:slideViewPr>
    <p:cSldViewPr snapToGrid="0">
      <p:cViewPr varScale="1">
        <p:scale>
          <a:sx n="110" d="100"/>
          <a:sy n="110" d="100"/>
        </p:scale>
        <p:origin x="1104" y="184"/>
      </p:cViewPr>
      <p:guideLst>
        <p:guide orient="horz" pos="768"/>
        <p:guide pos="6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1F29E-FB00-0E4D-BD0D-593D2136D112}" type="datetimeFigureOut">
              <a:rPr lang="en-US" smtClean="0"/>
              <a:t>9/18/25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ACDD8-89FB-574A-8A87-6A752B0B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ACDD8-89FB-574A-8A87-6A752B0B1C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hcSlideMaster.Title SlideHeader">
            <a:extLst>
              <a:ext uri="{FF2B5EF4-FFF2-40B4-BE49-F238E27FC236}">
                <a16:creationId xmlns:a16="http://schemas.microsoft.com/office/drawing/2014/main" id="{DE7C0B08-CD29-18BF-2F77-46C1180DAC9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" name="hcTitle SlideHeader">
            <a:extLst>
              <a:ext uri="{FF2B5EF4-FFF2-40B4-BE49-F238E27FC236}">
                <a16:creationId xmlns:a16="http://schemas.microsoft.com/office/drawing/2014/main" id="{08E559F6-6178-E921-88BD-6B4A680ED6E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DC762A-3715-AD42-A438-13D89BDE7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8260E-CF65-2A4C-829A-3A95926B4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53546"/>
            <a:ext cx="11277600" cy="1306614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accent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3C716-4338-E441-A791-F65B2ADA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25779"/>
            <a:ext cx="11277600" cy="2120380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F9DB-31ED-3443-BA80-3E04C4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7AE7-AD32-914A-B8BF-9F5F84D3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59"/>
            <a:ext cx="112776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90B45-9271-8A42-B3AA-FCFDA2ED0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DFA39-9DF7-924C-A73A-FBED4BF9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FEB6-34C3-4946-8CFB-A4866D6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00" y="5646777"/>
            <a:ext cx="2743200" cy="365125"/>
          </a:xfrm>
        </p:spPr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17C083BB-C3CA-648E-2E8F-2DFD5A999A6D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229A-19F4-1341-B25A-0EB0211C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9471"/>
            <a:ext cx="10515600" cy="2852737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A438B-709E-6F41-A4A2-5BB95FB7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6257-900A-3047-9080-FED5B14C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cSlideMaster.Section HeaderHeader">
            <a:extLst>
              <a:ext uri="{FF2B5EF4-FFF2-40B4-BE49-F238E27FC236}">
                <a16:creationId xmlns:a16="http://schemas.microsoft.com/office/drawing/2014/main" id="{CE2105DA-C4D2-21C5-3349-177488E2AA2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56FA-A4A8-C84A-A06E-BD15679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BD0047-96EF-7346-A824-B13C35452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D92FC-53B8-FB48-81FE-97CA786F6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E6704-F0BE-D248-A670-E507CAC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643F-79ED-F44F-A841-9987ECE4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Picture with CaptionHeader">
            <a:extLst>
              <a:ext uri="{FF2B5EF4-FFF2-40B4-BE49-F238E27FC236}">
                <a16:creationId xmlns:a16="http://schemas.microsoft.com/office/drawing/2014/main" id="{67E7F526-B7FB-5BBA-45CA-1C46B303E16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2262-7C24-5546-AD4A-F418FD79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785B-98F4-6C44-871A-A2FE78EA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1DBBC-8A2A-E44C-9D5B-61BF1C41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38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D4A07-67EC-9447-984E-30696DCB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70C5F-E6CE-FF42-85F4-757526B1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Two ContentHeader">
            <a:extLst>
              <a:ext uri="{FF2B5EF4-FFF2-40B4-BE49-F238E27FC236}">
                <a16:creationId xmlns:a16="http://schemas.microsoft.com/office/drawing/2014/main" id="{BECE42F3-A9D5-E8C4-8BE6-E9F903A4DF5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2EAB-CFDE-AD42-BA85-680643C6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954DC-5409-4844-AA1B-A6F40A3A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B08F-9101-384C-B266-06133617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9E07D-FAAB-1149-A16F-C766077D4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2600" cy="82391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AC0CD-F259-4546-9F8C-448EF7314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2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E872F-27FB-BD41-920F-B75BC29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11C492-60A3-5B4C-8851-46B55B8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ComparisonHeader">
            <a:extLst>
              <a:ext uri="{FF2B5EF4-FFF2-40B4-BE49-F238E27FC236}">
                <a16:creationId xmlns:a16="http://schemas.microsoft.com/office/drawing/2014/main" id="{8097F360-8D50-8C1C-5E74-5CF8C349F9B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A47-7ABF-A14F-AAA2-8CCA841F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41A9-DB61-BF48-BD28-0A23D29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BCD5F-BC28-C444-9DF3-428D81AA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hcSlideMaster.Title OnlyHeader">
            <a:extLst>
              <a:ext uri="{FF2B5EF4-FFF2-40B4-BE49-F238E27FC236}">
                <a16:creationId xmlns:a16="http://schemas.microsoft.com/office/drawing/2014/main" id="{B1FB2704-1394-F354-BA5A-1EEF8BE89FD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385B3-53D8-6843-AFB2-C6EE0E11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5D051-85A9-5C4B-8A96-8E4FC4C5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cSlideMaster.BlankHeader">
            <a:extLst>
              <a:ext uri="{FF2B5EF4-FFF2-40B4-BE49-F238E27FC236}">
                <a16:creationId xmlns:a16="http://schemas.microsoft.com/office/drawing/2014/main" id="{65541F4A-05F5-FEDA-A9DE-F8600D41777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2EB3-3DC5-A748-97FE-37F218EE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79" y="449262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E70D-0C53-2246-B034-ED0E9C67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5161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7E4FE-1E33-9D4D-8412-2878B7245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079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2508D-EC7B-044E-A138-A7A7DF9E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DB622-E37D-644A-8A0A-872C60C4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Content with CaptionHeader">
            <a:extLst>
              <a:ext uri="{FF2B5EF4-FFF2-40B4-BE49-F238E27FC236}">
                <a16:creationId xmlns:a16="http://schemas.microsoft.com/office/drawing/2014/main" id="{A2ACBB82-55F3-DA7A-067C-3B732F6B354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UCCS</a:t>
            </a:r>
          </a:p>
        </p:txBody>
      </p:sp>
    </p:spTree>
    <p:extLst>
      <p:ext uri="{BB962C8B-B14F-4D97-AF65-F5344CB8AC3E}">
        <p14:creationId xmlns:p14="http://schemas.microsoft.com/office/powerpoint/2010/main" val="40517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RSSD</a:t>
            </a:r>
          </a:p>
        </p:txBody>
      </p:sp>
    </p:spTree>
    <p:extLst>
      <p:ext uri="{BB962C8B-B14F-4D97-AF65-F5344CB8AC3E}">
        <p14:creationId xmlns:p14="http://schemas.microsoft.com/office/powerpoint/2010/main" val="287650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TCR</a:t>
            </a:r>
          </a:p>
        </p:txBody>
      </p:sp>
    </p:spTree>
    <p:extLst>
      <p:ext uri="{BB962C8B-B14F-4D97-AF65-F5344CB8AC3E}">
        <p14:creationId xmlns:p14="http://schemas.microsoft.com/office/powerpoint/2010/main" val="37198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0EB2FA9-3334-354C-8D6E-E7E74B2B6BB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146" y="5297401"/>
            <a:ext cx="12192000" cy="1587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4A9EE-05B6-8E4F-BE00-83C5151C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57200"/>
            <a:ext cx="11277599" cy="128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D6282-5692-254D-A43F-6FC6AE4A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3629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BFA10-0911-3E45-B261-9D0A641E6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5480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29D61-5A32-F34C-BA2F-40B6A6E0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546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7410F-4A9C-E848-8B13-D6AA399966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2146" y="5756355"/>
            <a:ext cx="1019095" cy="101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182C7-A668-B31F-5BDA-C549FC034BD6}"/>
              </a:ext>
            </a:extLst>
          </p:cNvPr>
          <p:cNvSpPr/>
          <p:nvPr userDrawn="1"/>
        </p:nvSpPr>
        <p:spPr>
          <a:xfrm>
            <a:off x="9675340" y="6356350"/>
            <a:ext cx="1779373" cy="407773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0" cap="none" spc="0" dirty="0">
                <a:ln w="0">
                  <a:gradFill>
                    <a:gsLst>
                      <a:gs pos="0">
                        <a:schemeClr val="accent2"/>
                      </a:gs>
                      <a:gs pos="74000">
                        <a:schemeClr val="accent6"/>
                      </a:gs>
                      <a:gs pos="83000">
                        <a:schemeClr val="accent2"/>
                      </a:gs>
                      <a:gs pos="100000">
                        <a:schemeClr val="accent6"/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2"/>
                    </a:gs>
                    <a:gs pos="53000">
                      <a:schemeClr val="accent6"/>
                    </a:gs>
                    <a:gs pos="100000">
                      <a:schemeClr val="accent2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CICI IPAAI</a:t>
            </a:r>
          </a:p>
        </p:txBody>
      </p:sp>
    </p:spTree>
    <p:extLst>
      <p:ext uri="{BB962C8B-B14F-4D97-AF65-F5344CB8AC3E}">
        <p14:creationId xmlns:p14="http://schemas.microsoft.com/office/powerpoint/2010/main" val="34677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699"/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Open Sans Light" panose="020B0606030504020204" pitchFamily="34" charset="0"/>
          <a:ea typeface="Open Sans Light" panose="020B0606030504020204" pitchFamily="34" charset="0"/>
          <a:cs typeface="Open Sans Light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FC482-7B0E-EC89-E620-C8E4B332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258E-4541-1213-FD8B-F398BBA0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E8EA-57F6-764C-8914-AEEABF058192}" type="slidenum">
              <a:rPr lang="en-US" smtClean="0"/>
              <a:t>1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6A62A5A-5817-B25E-737C-EBB55D7F42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1119856"/>
            <a:ext cx="6096000" cy="261345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4800" b="1" u="sng" dirty="0">
                <a:solidFill>
                  <a:schemeClr val="tx1"/>
                </a:solidFill>
              </a:rPr>
              <a:t>Cybersecurity Innovation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Embed </a:t>
            </a:r>
            <a:r>
              <a:rPr lang="en-US" sz="4200" b="1" dirty="0">
                <a:solidFill>
                  <a:schemeClr val="tx1"/>
                </a:solidFill>
              </a:rPr>
              <a:t>forensic data analytics</a:t>
            </a:r>
            <a:r>
              <a:rPr lang="en-US" sz="4200" dirty="0">
                <a:solidFill>
                  <a:schemeClr val="tx1"/>
                </a:solidFill>
              </a:rPr>
              <a:t> directly into workflow systems (Pegasus); ensure </a:t>
            </a:r>
            <a:r>
              <a:rPr lang="en-US" sz="4200" b="1" dirty="0">
                <a:solidFill>
                  <a:schemeClr val="tx1"/>
                </a:solidFill>
              </a:rPr>
              <a:t>trustworthiness, reusability, and reproducibility (TR&amp;R)</a:t>
            </a:r>
            <a:r>
              <a:rPr lang="en-US" sz="4200" dirty="0">
                <a:solidFill>
                  <a:schemeClr val="tx1"/>
                </a:solidFill>
              </a:rPr>
              <a:t> of scientific workflows; and automate </a:t>
            </a:r>
            <a:r>
              <a:rPr lang="en-US" sz="4200" b="1" dirty="0">
                <a:solidFill>
                  <a:schemeClr val="tx1"/>
                </a:solidFill>
              </a:rPr>
              <a:t>data provenance, validation, and integrity checks</a:t>
            </a:r>
            <a:r>
              <a:rPr lang="en-US" sz="4200" dirty="0">
                <a:solidFill>
                  <a:schemeClr val="tx1"/>
                </a:solidFill>
              </a:rPr>
              <a:t> for end-to-end security.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Modularize workflows into </a:t>
            </a:r>
            <a:r>
              <a:rPr lang="en-US" sz="4200" b="1" dirty="0">
                <a:solidFill>
                  <a:schemeClr val="tx1"/>
                </a:solidFill>
              </a:rPr>
              <a:t>containerized components</a:t>
            </a:r>
            <a:r>
              <a:rPr lang="en-US" sz="4200" dirty="0">
                <a:solidFill>
                  <a:schemeClr val="tx1"/>
                </a:solidFill>
              </a:rPr>
              <a:t> for explainability and reuse; and establish </a:t>
            </a:r>
            <a:r>
              <a:rPr lang="en-US" sz="4200" b="1" dirty="0">
                <a:solidFill>
                  <a:schemeClr val="tx1"/>
                </a:solidFill>
              </a:rPr>
              <a:t>forensic analytics as a core CI service</a:t>
            </a:r>
            <a:r>
              <a:rPr lang="en-US" sz="4200" dirty="0">
                <a:solidFill>
                  <a:schemeClr val="tx1"/>
                </a:solidFill>
              </a:rPr>
              <a:t>, setting new standards for open science.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4800" b="1" u="sng" dirty="0">
                <a:solidFill>
                  <a:schemeClr val="tx1"/>
                </a:solidFill>
              </a:rPr>
              <a:t>Approach For Transitioning the Innovation 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Provide </a:t>
            </a:r>
            <a:r>
              <a:rPr lang="en-US" sz="4200" b="1" dirty="0">
                <a:solidFill>
                  <a:schemeClr val="tx1"/>
                </a:solidFill>
              </a:rPr>
              <a:t>interoperable building blocks</a:t>
            </a:r>
            <a:r>
              <a:rPr lang="en-US" sz="4200" dirty="0">
                <a:solidFill>
                  <a:schemeClr val="tx1"/>
                </a:solidFill>
              </a:rPr>
              <a:t> (artifacts, toolchains, automation, practices).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Deliver </a:t>
            </a:r>
            <a:r>
              <a:rPr lang="en-US" sz="4200" b="1" dirty="0">
                <a:solidFill>
                  <a:schemeClr val="tx1"/>
                </a:solidFill>
              </a:rPr>
              <a:t>containerized workflow modules</a:t>
            </a:r>
            <a:r>
              <a:rPr lang="en-US" sz="4200" dirty="0">
                <a:solidFill>
                  <a:schemeClr val="tx1"/>
                </a:solidFill>
              </a:rPr>
              <a:t> for portability and reusability.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Integrate </a:t>
            </a:r>
            <a:r>
              <a:rPr lang="en-US" sz="4200" b="1" dirty="0">
                <a:solidFill>
                  <a:schemeClr val="tx1"/>
                </a:solidFill>
              </a:rPr>
              <a:t>automated forensic verification frameworks</a:t>
            </a:r>
            <a:r>
              <a:rPr lang="en-US" sz="4200" dirty="0">
                <a:solidFill>
                  <a:schemeClr val="tx1"/>
                </a:solidFill>
              </a:rPr>
              <a:t> directly into Pegasus workflows.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Train students and researchers through </a:t>
            </a:r>
            <a:r>
              <a:rPr lang="en-US" sz="4200" b="1" dirty="0">
                <a:solidFill>
                  <a:schemeClr val="tx1"/>
                </a:solidFill>
              </a:rPr>
              <a:t>hands-on forensic CI services</a:t>
            </a:r>
            <a:r>
              <a:rPr lang="en-US" sz="42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4200" dirty="0">
                <a:solidFill>
                  <a:schemeClr val="tx1"/>
                </a:solidFill>
              </a:rPr>
              <a:t>Engage with communities (ACCESS, SC, PASC, AGU, AAAS) to build adoption pathways.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99E434-FECC-2FE2-89BA-3C0AF016628F}"/>
              </a:ext>
            </a:extLst>
          </p:cNvPr>
          <p:cNvCxnSpPr>
            <a:cxnSpLocks/>
          </p:cNvCxnSpPr>
          <p:nvPr/>
        </p:nvCxnSpPr>
        <p:spPr>
          <a:xfrm>
            <a:off x="6096000" y="1112108"/>
            <a:ext cx="0" cy="56093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FE2BA9-9114-EFB0-8407-AE38B94C7B16}"/>
              </a:ext>
            </a:extLst>
          </p:cNvPr>
          <p:cNvCxnSpPr>
            <a:cxnSpLocks/>
          </p:cNvCxnSpPr>
          <p:nvPr/>
        </p:nvCxnSpPr>
        <p:spPr>
          <a:xfrm>
            <a:off x="86497" y="3725563"/>
            <a:ext cx="1210550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3D0759-BD08-B118-34E6-78E34A16E6CA}"/>
              </a:ext>
            </a:extLst>
          </p:cNvPr>
          <p:cNvCxnSpPr/>
          <p:nvPr/>
        </p:nvCxnSpPr>
        <p:spPr>
          <a:xfrm>
            <a:off x="2817899" y="1112108"/>
            <a:ext cx="709277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652A600-5937-3032-8181-22063B9FEB40}"/>
              </a:ext>
            </a:extLst>
          </p:cNvPr>
          <p:cNvSpPr txBox="1">
            <a:spLocks/>
          </p:cNvSpPr>
          <p:nvPr/>
        </p:nvSpPr>
        <p:spPr>
          <a:xfrm>
            <a:off x="6108251" y="3746064"/>
            <a:ext cx="6083747" cy="2936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solidFill>
                  <a:schemeClr val="tx1"/>
                </a:solidFill>
              </a:rPr>
              <a:t>Evaluating and Demonstrating </a:t>
            </a:r>
            <a:r>
              <a:rPr lang="en-US" sz="1200" b="1" u="sng" dirty="0" err="1">
                <a:solidFill>
                  <a:schemeClr val="tx1"/>
                </a:solidFill>
              </a:rPr>
              <a:t>Transiton</a:t>
            </a:r>
            <a:r>
              <a:rPr lang="en-US" sz="1200" b="1" u="sng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400"/>
              </a:spcBef>
            </a:pPr>
            <a:r>
              <a:rPr lang="en-US" sz="1050" dirty="0">
                <a:solidFill>
                  <a:schemeClr val="tx1"/>
                </a:solidFill>
              </a:rPr>
              <a:t>Num. of workflows with embedded forensic analytics with trustworthiness (provenance integrity, validation accuracy) and reproducibility across HPC/HTC platforms. </a:t>
            </a:r>
            <a:r>
              <a:rPr lang="en-US" sz="1050" b="1" dirty="0">
                <a:solidFill>
                  <a:schemeClr val="tx1"/>
                </a:solidFill>
              </a:rPr>
              <a:t>(Metrics)</a:t>
            </a:r>
          </a:p>
          <a:p>
            <a:pPr>
              <a:spcBef>
                <a:spcPts val="400"/>
              </a:spcBef>
            </a:pPr>
            <a:r>
              <a:rPr lang="en-US" sz="1050" dirty="0">
                <a:solidFill>
                  <a:schemeClr val="tx1"/>
                </a:solidFill>
              </a:rPr>
              <a:t>Adoption and reuse of components by Earth science and cross-domain users, with training outcomes measured by num. of students and early-career researchers engaged. </a:t>
            </a:r>
            <a:r>
              <a:rPr lang="en-US" sz="1050" b="1" dirty="0">
                <a:solidFill>
                  <a:schemeClr val="tx1"/>
                </a:solidFill>
              </a:rPr>
              <a:t>(Metrics)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050" dirty="0">
                <a:solidFill>
                  <a:schemeClr val="tx1"/>
                </a:solidFill>
              </a:rPr>
              <a:t>Open-source forensic workflow modules via Pegasus WMS GitHub, with documentation, tutorials, and training through ACCESS affinity groups and workshops</a:t>
            </a:r>
            <a:r>
              <a:rPr lang="en-US" sz="1050" b="1" dirty="0">
                <a:solidFill>
                  <a:schemeClr val="tx1"/>
                </a:solidFill>
              </a:rPr>
              <a:t>. (Community Access)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050" dirty="0">
                <a:solidFill>
                  <a:schemeClr val="tx1"/>
                </a:solidFill>
              </a:rPr>
              <a:t>Dissemination via SC, PASC, AGU, AAAS, and community platforms to ensure broad access and reproducibility</a:t>
            </a:r>
            <a:r>
              <a:rPr lang="en-US" sz="1050" b="1" dirty="0">
                <a:solidFill>
                  <a:schemeClr val="tx1"/>
                </a:solidFill>
              </a:rPr>
              <a:t>. (Community Access)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F91AF62-8C4F-350B-3D19-549A52C2C76A}"/>
              </a:ext>
            </a:extLst>
          </p:cNvPr>
          <p:cNvSpPr txBox="1">
            <a:spLocks/>
          </p:cNvSpPr>
          <p:nvPr/>
        </p:nvSpPr>
        <p:spPr>
          <a:xfrm>
            <a:off x="16761" y="3737792"/>
            <a:ext cx="6009498" cy="23777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solidFill>
                  <a:schemeClr val="tx1"/>
                </a:solidFill>
              </a:rPr>
              <a:t>Benefits to Scientific Cyberinfrastructure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tx1"/>
                </a:solidFill>
              </a:rPr>
              <a:t>Impact Earth science researchers (drought, wildfire, flood prediction), plus broader domains like bioinformatics, materials science, and physics.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tx1"/>
                </a:solidFill>
              </a:rPr>
              <a:t>Establish trust in workflows by ensuring data integrity, reproducibility, and reusability—raising the standard for open and explainable science across HPC/HTC platforms.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solidFill>
                  <a:schemeClr val="tx1"/>
                </a:solidFill>
              </a:rPr>
              <a:t>Risks Versus Potential For Advances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b="1" dirty="0">
                <a:solidFill>
                  <a:schemeClr val="tx1"/>
                </a:solidFill>
              </a:rPr>
              <a:t>Risks:</a:t>
            </a:r>
            <a:r>
              <a:rPr lang="en-US" sz="1100" dirty="0">
                <a:solidFill>
                  <a:schemeClr val="tx1"/>
                </a:solidFill>
              </a:rPr>
              <a:t> Integration of forensic analytics may introduce overhead or complexity; adoption requires cultural and technical shifts in workflow communities.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2054F-1216-50E9-BAE6-B0A5C793902C}"/>
              </a:ext>
            </a:extLst>
          </p:cNvPr>
          <p:cNvSpPr txBox="1"/>
          <p:nvPr/>
        </p:nvSpPr>
        <p:spPr>
          <a:xfrm>
            <a:off x="1935362" y="6616694"/>
            <a:ext cx="781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This material is based upon work supported by the National Science Foundation under Grant No. 2512345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9936-402A-B583-305F-6BFB98DC82D8}"/>
              </a:ext>
            </a:extLst>
          </p:cNvPr>
          <p:cNvSpPr txBox="1">
            <a:spLocks/>
          </p:cNvSpPr>
          <p:nvPr/>
        </p:nvSpPr>
        <p:spPr>
          <a:xfrm>
            <a:off x="6108250" y="5502656"/>
            <a:ext cx="4726990" cy="1171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b="1" u="sng" dirty="0">
                <a:solidFill>
                  <a:schemeClr val="tx1"/>
                </a:solidFill>
              </a:rPr>
              <a:t>Programmatic Details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050" b="1" dirty="0">
                <a:solidFill>
                  <a:schemeClr val="tx1"/>
                </a:solidFill>
              </a:rPr>
              <a:t>3-year project</a:t>
            </a:r>
            <a:r>
              <a:rPr lang="en-US" sz="1050" dirty="0">
                <a:solidFill>
                  <a:schemeClr val="tx1"/>
                </a:solidFill>
              </a:rPr>
              <a:t> started on </a:t>
            </a:r>
            <a:r>
              <a:rPr lang="en-US" sz="1050" b="1" dirty="0">
                <a:solidFill>
                  <a:schemeClr val="tx1"/>
                </a:solidFill>
              </a:rPr>
              <a:t>October 2021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050" dirty="0">
                <a:solidFill>
                  <a:schemeClr val="tx1"/>
                </a:solidFill>
              </a:rPr>
              <a:t>Led by </a:t>
            </a:r>
            <a:r>
              <a:rPr lang="en-US" sz="1050" b="1" dirty="0">
                <a:solidFill>
                  <a:schemeClr val="tx1"/>
                </a:solidFill>
              </a:rPr>
              <a:t>U. of Tennessee, Knoxville</a:t>
            </a:r>
            <a:r>
              <a:rPr lang="en-US" sz="1050" dirty="0">
                <a:solidFill>
                  <a:schemeClr val="tx1"/>
                </a:solidFill>
              </a:rPr>
              <a:t> with </a:t>
            </a:r>
            <a:r>
              <a:rPr lang="en-US" sz="1050" b="1" dirty="0">
                <a:solidFill>
                  <a:schemeClr val="tx1"/>
                </a:solidFill>
              </a:rPr>
              <a:t>U. of Southern California</a:t>
            </a:r>
            <a:r>
              <a:rPr lang="en-US" sz="1050" dirty="0">
                <a:solidFill>
                  <a:schemeClr val="tx1"/>
                </a:solidFill>
              </a:rPr>
              <a:t> (ISI)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050" dirty="0">
                <a:solidFill>
                  <a:schemeClr val="tx1"/>
                </a:solidFill>
              </a:rPr>
              <a:t>Unfunded collaborations with </a:t>
            </a:r>
            <a:r>
              <a:rPr lang="en-US" sz="1050" b="1" dirty="0">
                <a:solidFill>
                  <a:schemeClr val="tx1"/>
                </a:solidFill>
              </a:rPr>
              <a:t>Earth science research                  groups and ACCESS communities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7A54A5-900F-C81F-4AB6-FAED1C9351EF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2192000" cy="12795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69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/>
            <a:r>
              <a:rPr lang="en-US" sz="2400" dirty="0"/>
              <a:t>SAFARI: Scientific Analytics, Forensics, and Reproducibility for </a:t>
            </a:r>
          </a:p>
          <a:p>
            <a:pPr algn="ctr"/>
            <a:r>
              <a:rPr lang="en-US" sz="2400" dirty="0"/>
              <a:t>Workflows in Cyberinfrastructures </a:t>
            </a:r>
            <a:br>
              <a:rPr lang="en-US" dirty="0"/>
            </a:br>
            <a:r>
              <a:rPr lang="en-US" sz="1800" dirty="0">
                <a:solidFill>
                  <a:schemeClr val="tx1"/>
                </a:solidFill>
              </a:rPr>
              <a:t>PI: Michela Taufer (U. Tennessee, Knoxville) Co-PIs: Ewa </a:t>
            </a:r>
            <a:r>
              <a:rPr lang="en-US" sz="1800" dirty="0" err="1">
                <a:solidFill>
                  <a:schemeClr val="tx1"/>
                </a:solidFill>
              </a:rPr>
              <a:t>Deelman</a:t>
            </a:r>
            <a:r>
              <a:rPr lang="en-US" sz="1800" dirty="0">
                <a:solidFill>
                  <a:schemeClr val="tx1"/>
                </a:solidFill>
              </a:rPr>
              <a:t> (U. Southern California)</a:t>
            </a:r>
            <a:endParaRPr lang="en-US" sz="1800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2CF0C7-4E4D-31A5-C7DC-4DCE23AE781A}"/>
              </a:ext>
            </a:extLst>
          </p:cNvPr>
          <p:cNvSpPr txBox="1">
            <a:spLocks/>
          </p:cNvSpPr>
          <p:nvPr/>
        </p:nvSpPr>
        <p:spPr>
          <a:xfrm>
            <a:off x="3888095" y="1298720"/>
            <a:ext cx="2192784" cy="23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1100" dirty="0">
                <a:solidFill>
                  <a:schemeClr val="tx1"/>
                </a:solidFill>
              </a:rPr>
              <a:t>Safari integrates forensic data analytics into the Pegasus Workflow Management System to enhance trustworthiness, reusability, and reproducibility (TR&amp;R) of scientific workflows. By modularizing workflows, embedding provenance and verification, and automating integrity checks, SAFARI ensures results are reliable, secure, and explainable across high-throughput computing (HTC) platforms, with a strong emphasis on Earth science.</a:t>
            </a:r>
          </a:p>
        </p:txBody>
      </p:sp>
      <p:pic>
        <p:nvPicPr>
          <p:cNvPr id="12" name="Picture 11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E5BA11AB-E7DD-2C96-C707-E461BB650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" y="1247080"/>
            <a:ext cx="3765984" cy="2408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1FB0D-FA16-E3CF-1314-7537F9ED7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7" y="26030"/>
            <a:ext cx="1157941" cy="11579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038CB6-E854-CF9C-18CD-E4B3E9E2283A}"/>
              </a:ext>
            </a:extLst>
          </p:cNvPr>
          <p:cNvSpPr txBox="1">
            <a:spLocks/>
          </p:cNvSpPr>
          <p:nvPr/>
        </p:nvSpPr>
        <p:spPr>
          <a:xfrm>
            <a:off x="919033" y="5528323"/>
            <a:ext cx="5189216" cy="692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 b="1" dirty="0"/>
              <a:t>Payoff:</a:t>
            </a:r>
            <a:r>
              <a:rPr lang="en-US" sz="1100" dirty="0"/>
              <a:t> Sets a new benchmark for trustworthy, reproducible scientific workflows; enables cross-domain reuse, reduces costs; and builds workforce expertise in secure and explainable CI.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SF New Palette">
      <a:dk1>
        <a:srgbClr val="000000"/>
      </a:dk1>
      <a:lt1>
        <a:srgbClr val="FFFFFF"/>
      </a:lt1>
      <a:dk2>
        <a:srgbClr val="002454"/>
      </a:dk2>
      <a:lt2>
        <a:srgbClr val="A6C3DA"/>
      </a:lt2>
      <a:accent1>
        <a:srgbClr val="005699"/>
      </a:accent1>
      <a:accent2>
        <a:srgbClr val="D3B34E"/>
      </a:accent2>
      <a:accent3>
        <a:srgbClr val="00C37E"/>
      </a:accent3>
      <a:accent4>
        <a:srgbClr val="4EC3E0"/>
      </a:accent4>
      <a:accent5>
        <a:srgbClr val="00758D"/>
      </a:accent5>
      <a:accent6>
        <a:srgbClr val="473B70"/>
      </a:accent6>
      <a:hlink>
        <a:srgbClr val="000000"/>
      </a:hlink>
      <a:folHlink>
        <a:srgbClr val="00000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BD35077172F4F98C8D29FE5E96FB8" ma:contentTypeVersion="3" ma:contentTypeDescription="Create a new document." ma:contentTypeScope="" ma:versionID="2d318eae3943c769a259c23e23d44006">
  <xsd:schema xmlns:xsd="http://www.w3.org/2001/XMLSchema" xmlns:xs="http://www.w3.org/2001/XMLSchema" xmlns:p="http://schemas.microsoft.com/office/2006/metadata/properties" xmlns:ns2="a6b0091f-7633-4c86-b055-e31c804c5f67" targetNamespace="http://schemas.microsoft.com/office/2006/metadata/properties" ma:root="true" ma:fieldsID="d572959359a025ccf19e311074aa9add" ns2:_="">
    <xsd:import namespace="a6b0091f-7633-4c86-b055-e31c804c5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0091f-7633-4c86-b055-e31c804c5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19A5E1-F6B6-4EFC-B8AD-48B4980B8C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965370-828F-45E4-83F5-31404AD0C63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a6b0091f-7633-4c86-b055-e31c804c5f6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1A75EC-FC1D-4D90-9A0C-E369E7A73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0091f-7633-4c86-b055-e31c804c5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518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Open Sans</vt:lpstr>
      <vt:lpstr>Open Sans ExtraBold</vt:lpstr>
      <vt:lpstr>Calibri</vt:lpstr>
      <vt:lpstr>Open Sans Light</vt:lpstr>
      <vt:lpstr>1_Office Theme</vt:lpstr>
      <vt:lpstr>2_Office Theme</vt:lpstr>
      <vt:lpstr>3_Office Theme</vt:lpstr>
      <vt:lpstr>4_Office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NSF Vision Template</dc:title>
  <dc:subject/>
  <dc:creator>gdcoll@associates.nsf.gov;ammason@nsf.gov</dc:creator>
  <cp:keywords>Vision</cp:keywords>
  <dc:description/>
  <cp:lastModifiedBy>Taufer, Michela</cp:lastModifiedBy>
  <cp:revision>21</cp:revision>
  <dcterms:created xsi:type="dcterms:W3CDTF">2020-09-04T16:24:30Z</dcterms:created>
  <dcterms:modified xsi:type="dcterms:W3CDTF">2025-09-18T14:15:19Z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0x010100B89BD35077172F4F98C8D29FE5E96FB8</vt:lpwstr>
  </property>
  <property fmtid="{D5CDD505-2E9C-101B-9397-08002B2CF9AE}" pid="3" name="NXPowerLiteLastOptimized">
    <vt:lpwstr>40261494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D8.0.8</vt:lpwstr>
  </property>
  <property fmtid="{D5CDD505-2E9C-101B-9397-08002B2CF9AE}" pid="6" name="TitusGUID">
    <vt:lpwstr>374ef081-01b7-4432-a598-bbbea0979f62</vt:lpwstr>
  </property>
  <property fmtid="{D5CDD505-2E9C-101B-9397-08002B2CF9AE}" pid="7" name="ContainsCUI">
    <vt:lpwstr>No</vt:lpwstr>
  </property>
  <property fmtid="{D5CDD505-2E9C-101B-9397-08002B2CF9AE}" pid="8" name="MediaServiceImageTags">
    <vt:lpwstr/>
  </property>
</Properties>
</file>